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393" r:id="rId3"/>
    <p:sldId id="400" r:id="rId4"/>
    <p:sldId id="368" r:id="rId5"/>
    <p:sldId id="391" r:id="rId6"/>
    <p:sldId id="379" r:id="rId7"/>
    <p:sldId id="388" r:id="rId8"/>
    <p:sldId id="371" r:id="rId9"/>
    <p:sldId id="392" r:id="rId10"/>
    <p:sldId id="401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98"/>
    <a:srgbClr val="D9D9D9"/>
    <a:srgbClr val="FFFFFF"/>
    <a:srgbClr val="F2F2F2"/>
    <a:srgbClr val="000000"/>
    <a:srgbClr val="F57E1B"/>
    <a:srgbClr val="92D050"/>
    <a:srgbClr val="EBC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36" autoAdjust="0"/>
  </p:normalViewPr>
  <p:slideViewPr>
    <p:cSldViewPr>
      <p:cViewPr>
        <p:scale>
          <a:sx n="80" d="100"/>
          <a:sy n="80" d="100"/>
        </p:scale>
        <p:origin x="-9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D68212BE-6E2E-40CF-B50A-550498C33389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FFFC621B-1ECE-454F-9ABF-BC141C86A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BD89A0-3D95-4808-B5EF-23DBC60CF6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287C99-CE3C-41F2-A204-7DA73E5CC42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7F561F-4D5F-4F03-ADB1-0A225896878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BD9888-2D4D-4895-8D18-4696DAD9FED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4475FF-7F15-4AF7-90B6-7771CBD99B4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9F6DDF-AE1D-40C3-92D4-D0E07F9B17B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D21AF0-79CE-42A5-BCE5-FA7511D6BB1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E0B227-8AD7-4719-8783-39E98EDC929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34129-A8AA-4852-A777-71300068FA94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25F-DDD8-45AB-8D86-91F97FB71940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3174-D985-4BB2-9E8D-8225E6B0A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3AA7-F249-41B9-BDEA-1B533F9DDD88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644A-FADD-4A1B-8A91-4CD243EF2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718-6A36-40EA-8E76-6EE34250183A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2ACC-1166-497B-8C34-B54549743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D91C-C7E9-4A65-A6B8-E1A16589A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9E7A-AB28-4BCA-B8DF-E2B6B65AFB4E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1DB3-ED64-4FBF-9015-73B790EDC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1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9292-8F74-43EF-B0B8-EA662DF9C33A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11BC-38F3-47FA-9E39-0D675644A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7DA9-3053-4F65-AB97-B70B63C8AFA3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53A8-DC95-4CE1-BBE5-D472867E1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E0E5-9CCD-4BE9-8DCA-C6AF3320FF9A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504D-19E2-4EB6-8BA7-8C350C0F4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16B7-E60E-49B9-998C-F4FFD089A2D5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1A4-282A-4A7E-9ED8-E4679A08D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84E3-EEC5-42D3-85AE-A4A77E9E28BD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A65A-7B17-472B-BBA8-D8224CD6E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ED94-B822-4D79-B103-DBDD4A12B286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5F4C-56C2-4BAC-AC13-9DC149E6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FE29-9200-467C-AF43-0C72DB8481D4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4F94-6784-4567-81CF-07E5464C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E519E9C4-6683-4153-8F27-C3F1862A8FDA}" type="datetimeFigureOut">
              <a:rPr lang="ru-RU"/>
              <a:pPr>
                <a:defRPr/>
              </a:pPr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1054E24F-881B-4AF1-BE0C-E1A41ED0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1@simai.r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13" y="2349500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8964613" cy="1143000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bg1"/>
                </a:solidFill>
                <a:ea typeface="ＭＳ Ｐゴシック" pitchFamily="34" charset="-128"/>
              </a:rPr>
              <a:t>«Стоимость владения» корпоративным порталом</a:t>
            </a:r>
          </a:p>
        </p:txBody>
      </p:sp>
      <p:pic>
        <p:nvPicPr>
          <p:cNvPr id="307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2397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2699642" y="5445224"/>
            <a:ext cx="61928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 b="1" dirty="0"/>
              <a:t>Ришат Юнусов</a:t>
            </a:r>
            <a:r>
              <a:rPr lang="ru-RU" sz="2800" dirty="0"/>
              <a:t>, </a:t>
            </a:r>
          </a:p>
          <a:p>
            <a:pPr algn="r" eaLnBrk="1" hangingPunct="1"/>
            <a:r>
              <a:rPr lang="ru-RU" sz="2800" dirty="0"/>
              <a:t>Руководитель коммерческого отдела</a:t>
            </a:r>
          </a:p>
          <a:p>
            <a:pPr algn="r" eaLnBrk="1" hangingPunct="1"/>
            <a:r>
              <a:rPr lang="ru-RU" sz="2800" dirty="0"/>
              <a:t>Интернет-компания «Симай», г. Уфа</a:t>
            </a:r>
            <a:endParaRPr lang="en-US" sz="2800" dirty="0"/>
          </a:p>
        </p:txBody>
      </p:sp>
      <p:pic>
        <p:nvPicPr>
          <p:cNvPr id="307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8113"/>
            <a:ext cx="21907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653136"/>
            <a:ext cx="18446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Рекомендации по запуску</a:t>
            </a:r>
            <a:r>
              <a:rPr lang="en-US" sz="3100" b="1"/>
              <a:t>: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1229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9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715963" y="1412875"/>
            <a:ext cx="7985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Бесплатный тариф Битрикс24</a:t>
            </a:r>
            <a:endParaRPr lang="ru-RU" sz="3200"/>
          </a:p>
          <a:p>
            <a:pPr lvl="1"/>
            <a:r>
              <a:rPr lang="ru-RU" sz="3200"/>
              <a:t>(до 12 сотрудников)</a:t>
            </a:r>
          </a:p>
          <a:p>
            <a:pPr>
              <a:buFontTx/>
              <a:buAutoNum type="arabicPeriod"/>
            </a:pPr>
            <a:endParaRPr lang="ru-RU" sz="3200" b="1"/>
          </a:p>
          <a:p>
            <a:r>
              <a:rPr lang="ru-RU" sz="3200" b="1"/>
              <a:t>Когда потребуются все возможности</a:t>
            </a:r>
          </a:p>
          <a:p>
            <a:pPr lvl="1">
              <a:buFont typeface="Arial" charset="0"/>
              <a:buChar char="•"/>
            </a:pPr>
            <a:r>
              <a:rPr lang="en-US" sz="3200"/>
              <a:t>П</a:t>
            </a:r>
            <a:r>
              <a:rPr lang="ru-RU" sz="3200"/>
              <a:t>ерейти на платный тариф Битрикс24</a:t>
            </a:r>
          </a:p>
          <a:p>
            <a:pPr lvl="2"/>
            <a:r>
              <a:rPr lang="ru-RU" sz="3200"/>
              <a:t>(типовой функционал)</a:t>
            </a:r>
          </a:p>
          <a:p>
            <a:pPr lvl="2"/>
            <a:endParaRPr lang="ru-RU" sz="3200"/>
          </a:p>
          <a:p>
            <a:r>
              <a:rPr lang="ru-RU" sz="3200" b="1"/>
              <a:t>Когда потребуются доработки</a:t>
            </a:r>
          </a:p>
          <a:p>
            <a:pPr lvl="1">
              <a:buFont typeface="Arial" charset="0"/>
              <a:buChar char="•"/>
            </a:pPr>
            <a:r>
              <a:rPr lang="ru-RU" sz="3200"/>
              <a:t>Установить на сервер или хостинг</a:t>
            </a:r>
          </a:p>
          <a:p>
            <a:pPr lvl="2"/>
            <a:r>
              <a:rPr lang="ru-RU" sz="3200" b="1">
                <a:solidFill>
                  <a:srgbClr val="FF0000"/>
                </a:solidFill>
              </a:rPr>
              <a:t>любые капризы </a:t>
            </a:r>
            <a:r>
              <a:rPr lang="en-US" sz="3200" b="1">
                <a:solidFill>
                  <a:srgbClr val="FF0000"/>
                </a:solidFill>
              </a:rPr>
              <a:t>:</a:t>
            </a:r>
            <a:r>
              <a:rPr lang="ru-RU" sz="3200" b="1">
                <a:solidFill>
                  <a:srgbClr val="FF0000"/>
                </a:solidFill>
              </a:rPr>
              <a:t>)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r="18897"/>
          <a:stretch/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771800" y="260648"/>
            <a:ext cx="58340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4400" dirty="0"/>
              <a:t>Спасибо за внимание!</a:t>
            </a:r>
            <a:r>
              <a:rPr lang="en-US" sz="4400" dirty="0"/>
              <a:t>  </a:t>
            </a:r>
            <a:endParaRPr lang="ru-RU" sz="4400" dirty="0"/>
          </a:p>
          <a:p>
            <a:pPr eaLnBrk="1" hangingPunct="1"/>
            <a:endParaRPr lang="ru-RU" sz="4400" dirty="0" smtClean="0"/>
          </a:p>
          <a:p>
            <a:pPr eaLnBrk="1" hangingPunct="1"/>
            <a:r>
              <a:rPr lang="ru-RU" sz="4400" dirty="0" smtClean="0"/>
              <a:t>Вопросы?</a:t>
            </a:r>
            <a:endParaRPr lang="ru-RU" sz="4400" dirty="0"/>
          </a:p>
        </p:txBody>
      </p:sp>
      <p:pic>
        <p:nvPicPr>
          <p:cNvPr id="1331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8113"/>
            <a:ext cx="21907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861048"/>
            <a:ext cx="58324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ru-RU" b="1" dirty="0"/>
              <a:t>Ришат Юнусов</a:t>
            </a:r>
            <a:r>
              <a:rPr lang="ru-RU" dirty="0"/>
              <a:t>, </a:t>
            </a:r>
          </a:p>
          <a:p>
            <a:pPr algn="r" eaLnBrk="1" hangingPunct="1"/>
            <a:r>
              <a:rPr lang="ru-RU" dirty="0"/>
              <a:t>Руководитель коммерческого отдела</a:t>
            </a:r>
          </a:p>
          <a:p>
            <a:pPr algn="r" eaLnBrk="1" hangingPunct="1"/>
            <a:r>
              <a:rPr lang="ru-RU" dirty="0"/>
              <a:t>Интернет-компания «Симай», г. Уфа</a:t>
            </a:r>
          </a:p>
          <a:p>
            <a:pPr algn="r" eaLnBrk="1" hangingPunct="1"/>
            <a:endParaRPr lang="en-US" dirty="0"/>
          </a:p>
          <a:p>
            <a:pPr algn="ctr" eaLnBrk="1" hangingPunct="1"/>
            <a:r>
              <a:rPr lang="ru-RU" dirty="0"/>
              <a:t>Для связи:</a:t>
            </a:r>
          </a:p>
          <a:p>
            <a:pPr algn="r" eaLnBrk="1" hangingPunct="1"/>
            <a:r>
              <a:rPr lang="en-US" dirty="0">
                <a:hlinkClick r:id="rId6"/>
              </a:rPr>
              <a:t>r1@simai.ru</a:t>
            </a:r>
            <a:endParaRPr lang="en-US" dirty="0"/>
          </a:p>
          <a:p>
            <a:pPr algn="r" eaLnBrk="1" hangingPunct="1"/>
            <a:r>
              <a:rPr lang="en-US" dirty="0"/>
              <a:t>+7 (917) 766-05-77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4"/>
          <p:cNvSpPr>
            <a:spLocks noChangeArrowheads="1"/>
          </p:cNvSpPr>
          <p:nvPr/>
        </p:nvSpPr>
        <p:spPr bwMode="auto">
          <a:xfrm>
            <a:off x="173038" y="5710238"/>
            <a:ext cx="8964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404040"/>
                </a:solidFill>
              </a:rPr>
              <a:t>* При переходе на старшие редакции нужно приобрести лицензии на необходимое число  дополнительных пользователей.</a:t>
            </a:r>
          </a:p>
        </p:txBody>
      </p:sp>
      <p:pic>
        <p:nvPicPr>
          <p:cNvPr id="409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84138" y="11113"/>
            <a:ext cx="59959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Выбор редакции - стоимость</a:t>
            </a:r>
            <a:endParaRPr lang="en-US" sz="2700" b="1">
              <a:latin typeface="Verdana" pitchFamily="34" charset="0"/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306388" y="1495425"/>
            <a:ext cx="36909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45085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ru-RU" sz="2800" b="1"/>
              <a:t>Компания</a:t>
            </a:r>
          </a:p>
          <a:p>
            <a:pPr eaLnBrk="1" hangingPunct="1"/>
            <a:r>
              <a:rPr lang="ru-RU" sz="3200">
                <a:solidFill>
                  <a:srgbClr val="111111"/>
                </a:solidFill>
              </a:rPr>
              <a:t>	19 900 руб.</a:t>
            </a:r>
            <a:br>
              <a:rPr lang="ru-RU" sz="3200">
                <a:solidFill>
                  <a:srgbClr val="111111"/>
                </a:solidFill>
              </a:rPr>
            </a:br>
            <a:r>
              <a:rPr lang="ru-RU" sz="1400">
                <a:solidFill>
                  <a:srgbClr val="111111"/>
                </a:solidFill>
              </a:rPr>
              <a:t>	</a:t>
            </a:r>
            <a:r>
              <a:rPr lang="ru-RU" sz="1400"/>
              <a:t>неограниченное количество </a:t>
            </a:r>
            <a:r>
              <a:rPr lang="en-US" sz="1400"/>
              <a:t>	</a:t>
            </a:r>
            <a:r>
              <a:rPr lang="ru-RU" sz="1400"/>
              <a:t>пользователей*</a:t>
            </a:r>
          </a:p>
          <a:p>
            <a:pPr eaLnBrk="1" hangingPunct="1"/>
            <a:r>
              <a:rPr lang="ru-RU" sz="3200">
                <a:solidFill>
                  <a:srgbClr val="111111"/>
                </a:solidFill>
              </a:rPr>
              <a:t> </a:t>
            </a:r>
            <a:endParaRPr lang="en-US" sz="2800">
              <a:solidFill>
                <a:srgbClr val="111111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b="1"/>
              <a:t>Совместная работа</a:t>
            </a:r>
          </a:p>
          <a:p>
            <a:pPr eaLnBrk="1" hangingPunct="1"/>
            <a:r>
              <a:rPr lang="ru-RU" sz="3200">
                <a:solidFill>
                  <a:srgbClr val="111111"/>
                </a:solidFill>
              </a:rPr>
              <a:t>	59 500 руб.</a:t>
            </a:r>
            <a:r>
              <a:rPr lang="en-US" sz="3200">
                <a:solidFill>
                  <a:srgbClr val="111111"/>
                </a:solidFill>
              </a:rPr>
              <a:t/>
            </a:r>
            <a:br>
              <a:rPr lang="en-US" sz="3200">
                <a:solidFill>
                  <a:srgbClr val="111111"/>
                </a:solidFill>
              </a:rPr>
            </a:br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25 пользователей</a:t>
            </a:r>
          </a:p>
          <a:p>
            <a:pPr eaLnBrk="1" hangingPunct="1"/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дополнительные по 700 руб.</a:t>
            </a:r>
            <a:endParaRPr lang="en-US" sz="1400">
              <a:solidFill>
                <a:srgbClr val="111111"/>
              </a:solidFill>
            </a:endParaRP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4487863" y="1495425"/>
            <a:ext cx="44767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45085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ru-RU" sz="2800" b="1"/>
              <a:t>Бизнес-процессы</a:t>
            </a:r>
          </a:p>
          <a:p>
            <a:pPr eaLnBrk="1" hangingPunct="1"/>
            <a:r>
              <a:rPr lang="ru-RU" sz="3200">
                <a:solidFill>
                  <a:srgbClr val="111111"/>
                </a:solidFill>
              </a:rPr>
              <a:t>	99 500 руб.</a:t>
            </a:r>
            <a:r>
              <a:rPr lang="en-US" sz="3200">
                <a:solidFill>
                  <a:srgbClr val="111111"/>
                </a:solidFill>
              </a:rPr>
              <a:t/>
            </a:r>
            <a:br>
              <a:rPr lang="en-US" sz="3200">
                <a:solidFill>
                  <a:srgbClr val="111111"/>
                </a:solidFill>
              </a:rPr>
            </a:br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25 пользователей</a:t>
            </a:r>
          </a:p>
          <a:p>
            <a:pPr eaLnBrk="1" hangingPunct="1"/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дополнительные по 700 руб.</a:t>
            </a:r>
            <a:endParaRPr lang="en-US" sz="1400">
              <a:solidFill>
                <a:srgbClr val="111111"/>
              </a:solidFill>
            </a:endParaRPr>
          </a:p>
          <a:p>
            <a:pPr eaLnBrk="1" hangingPunct="1"/>
            <a:endParaRPr lang="ru-RU" sz="3200">
              <a:solidFill>
                <a:srgbClr val="111111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b="1"/>
              <a:t>Холдинг</a:t>
            </a:r>
          </a:p>
          <a:p>
            <a:pPr eaLnBrk="1" hangingPunct="1"/>
            <a:r>
              <a:rPr lang="ru-RU" sz="3200">
                <a:solidFill>
                  <a:srgbClr val="111111"/>
                </a:solidFill>
              </a:rPr>
              <a:t>	249 000 руб. </a:t>
            </a:r>
            <a:r>
              <a:rPr lang="en-US" sz="3200">
                <a:solidFill>
                  <a:srgbClr val="111111"/>
                </a:solidFill>
              </a:rPr>
              <a:t/>
            </a:r>
            <a:br>
              <a:rPr lang="en-US" sz="3200">
                <a:solidFill>
                  <a:srgbClr val="111111"/>
                </a:solidFill>
              </a:rPr>
            </a:br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25 пользователей</a:t>
            </a:r>
          </a:p>
          <a:p>
            <a:pPr eaLnBrk="1" hangingPunct="1"/>
            <a:r>
              <a:rPr lang="en-US" sz="1400">
                <a:solidFill>
                  <a:srgbClr val="111111"/>
                </a:solidFill>
              </a:rPr>
              <a:t>	</a:t>
            </a:r>
            <a:r>
              <a:rPr lang="ru-RU" sz="1400">
                <a:solidFill>
                  <a:srgbClr val="111111"/>
                </a:solidFill>
              </a:rPr>
              <a:t>дополнительные по 700 руб.</a:t>
            </a:r>
            <a:endParaRPr lang="en-US" sz="1400">
              <a:solidFill>
                <a:srgbClr val="111111"/>
              </a:solidFill>
            </a:endParaRPr>
          </a:p>
          <a:p>
            <a:pPr eaLnBrk="1" hangingPunct="1"/>
            <a:endParaRPr lang="en-US" sz="3200">
              <a:solidFill>
                <a:srgbClr val="111111"/>
              </a:solidFill>
            </a:endParaRPr>
          </a:p>
          <a:p>
            <a:pPr eaLnBrk="1" hangingPunct="1"/>
            <a:endParaRPr lang="en-US" sz="2000">
              <a:solidFill>
                <a:srgbClr val="111111"/>
              </a:solidFill>
            </a:endParaRPr>
          </a:p>
        </p:txBody>
      </p:sp>
      <p:pic>
        <p:nvPicPr>
          <p:cNvPr id="4104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Как выбрать редакцию?</a:t>
            </a:r>
            <a:endParaRPr lang="en-US" sz="2700" b="1">
              <a:latin typeface="Verdana" pitchFamily="34" charset="0"/>
            </a:endParaRPr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1835150" y="1125538"/>
            <a:ext cx="72374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/>
              <a:t>Компания</a:t>
            </a:r>
            <a:r>
              <a:rPr lang="ru-RU" sz="2000"/>
              <a:t> 19</a:t>
            </a:r>
            <a:r>
              <a:rPr lang="en-US" sz="2000"/>
              <a:t> </a:t>
            </a:r>
            <a:r>
              <a:rPr lang="ru-RU" sz="2000"/>
              <a:t>900 руб</a:t>
            </a:r>
            <a:r>
              <a:rPr lang="en-US" sz="2000"/>
              <a:t>.</a:t>
            </a:r>
            <a:r>
              <a:rPr lang="ru-RU" sz="2000"/>
              <a:t> (без ограничений)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Возможность «попробовать»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Общение Компания -</a:t>
            </a:r>
            <a:r>
              <a:rPr lang="en-US" sz="2000"/>
              <a:t>&gt;</a:t>
            </a:r>
            <a:r>
              <a:rPr lang="ru-RU" sz="2000"/>
              <a:t> Сотрудник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Документы</a:t>
            </a:r>
            <a:r>
              <a:rPr lang="en-US" sz="2000"/>
              <a:t> + </a:t>
            </a:r>
            <a:r>
              <a:rPr lang="ru-RU" sz="2000"/>
              <a:t>готовые</a:t>
            </a:r>
            <a:r>
              <a:rPr lang="en-US" sz="2000"/>
              <a:t> </a:t>
            </a:r>
            <a:r>
              <a:rPr lang="ru-RU" sz="2000"/>
              <a:t>бизнес-процессы</a:t>
            </a:r>
          </a:p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/>
              <a:t>Совместная работа</a:t>
            </a:r>
            <a:r>
              <a:rPr lang="ru-RU" sz="2000"/>
              <a:t> 59</a:t>
            </a:r>
            <a:r>
              <a:rPr lang="en-US" sz="2000"/>
              <a:t> </a:t>
            </a:r>
            <a:r>
              <a:rPr lang="ru-RU" sz="2000"/>
              <a:t>500 руб</a:t>
            </a:r>
            <a:r>
              <a:rPr lang="en-US" sz="2000"/>
              <a:t>. </a:t>
            </a:r>
            <a:r>
              <a:rPr lang="ru-RU" sz="2000"/>
              <a:t>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Задачи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Сообщения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Рабочие группы</a:t>
            </a:r>
          </a:p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/>
              <a:t>Бизнес-процессы</a:t>
            </a:r>
            <a:r>
              <a:rPr lang="en-US" sz="2000"/>
              <a:t> 99 </a:t>
            </a:r>
            <a:r>
              <a:rPr lang="ru-RU" sz="2000"/>
              <a:t>5</a:t>
            </a:r>
            <a:r>
              <a:rPr lang="en-US" sz="2000"/>
              <a:t>00 </a:t>
            </a:r>
            <a:r>
              <a:rPr lang="ru-RU" sz="2000"/>
              <a:t>руб</a:t>
            </a:r>
            <a:r>
              <a:rPr lang="en-US" sz="2000"/>
              <a:t>.</a:t>
            </a:r>
            <a:r>
              <a:rPr lang="ru-RU" sz="2000"/>
              <a:t> 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Дизайнер бизнес-процессов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Техподдержка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CRM</a:t>
            </a:r>
            <a:endParaRPr lang="ru-RU" sz="2000"/>
          </a:p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/>
              <a:t>Холдинг</a:t>
            </a:r>
            <a:r>
              <a:rPr lang="ru-RU" sz="2000"/>
              <a:t> 249 000 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/>
              <a:t>Многодепартаментность</a:t>
            </a:r>
            <a:r>
              <a:rPr lang="en-US" sz="2000"/>
              <a:t>, </a:t>
            </a:r>
            <a:r>
              <a:rPr lang="ru-RU" sz="2000"/>
              <a:t>Веб-кластер</a:t>
            </a:r>
          </a:p>
        </p:txBody>
      </p:sp>
      <p:pic>
        <p:nvPicPr>
          <p:cNvPr id="5126" name="Picture 3" descr="C:\Users\Natalia\CP 11_sticker_72d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17033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813" y="-6350"/>
            <a:ext cx="5100638" cy="6899275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0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312738" y="161925"/>
            <a:ext cx="454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В1</a:t>
            </a:r>
            <a:r>
              <a:rPr lang="en-US" sz="3200" b="1"/>
              <a:t>: </a:t>
            </a:r>
            <a:r>
              <a:rPr lang="ru-RU" sz="3200" b="1"/>
              <a:t>Свой сервер</a:t>
            </a:r>
          </a:p>
        </p:txBody>
      </p:sp>
      <p:sp>
        <p:nvSpPr>
          <p:cNvPr id="6150" name="Прямоугольник 20"/>
          <p:cNvSpPr>
            <a:spLocks noChangeArrowheads="1"/>
          </p:cNvSpPr>
          <p:nvPr/>
        </p:nvSpPr>
        <p:spPr bwMode="auto">
          <a:xfrm>
            <a:off x="192088" y="1901825"/>
            <a:ext cx="4956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Выгоды</a:t>
            </a:r>
            <a:r>
              <a:rPr lang="ru-RU" sz="2400"/>
              <a:t>:</a:t>
            </a:r>
          </a:p>
          <a:p>
            <a:pPr>
              <a:buFont typeface="Arial" charset="0"/>
              <a:buChar char="•"/>
            </a:pPr>
            <a:r>
              <a:rPr lang="ru-RU" sz="2400"/>
              <a:t> Полный контроль </a:t>
            </a:r>
            <a:endParaRPr lang="en-US" sz="2400"/>
          </a:p>
          <a:p>
            <a:pPr>
              <a:buFont typeface="Arial" charset="0"/>
              <a:buChar char="•"/>
            </a:pPr>
            <a:endParaRPr lang="ru-RU" sz="2400"/>
          </a:p>
          <a:p>
            <a:r>
              <a:rPr lang="ru-RU" sz="2400" b="1"/>
              <a:t>Ограничения</a:t>
            </a:r>
            <a:r>
              <a:rPr lang="en-US" sz="2400"/>
              <a:t>: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 Расходы на обслуживание сервера</a:t>
            </a:r>
          </a:p>
          <a:p>
            <a:pPr>
              <a:buFont typeface="Arial" charset="0"/>
              <a:buChar char="•"/>
            </a:pPr>
            <a:r>
              <a:rPr lang="ru-RU" sz="2400"/>
              <a:t> Необходимость обновлений</a:t>
            </a:r>
          </a:p>
          <a:p>
            <a:pPr>
              <a:buFont typeface="Arial" charset="0"/>
              <a:buChar char="•"/>
            </a:pPr>
            <a:r>
              <a:rPr lang="ru-RU" sz="2400"/>
              <a:t> Ответственность за надежность</a:t>
            </a:r>
          </a:p>
          <a:p>
            <a:pPr>
              <a:buFont typeface="Arial" charset="0"/>
              <a:buChar char="•"/>
            </a:pPr>
            <a:endParaRPr lang="ru-RU" sz="2400"/>
          </a:p>
          <a:p>
            <a:r>
              <a:rPr lang="ru-RU" sz="2400" b="1">
                <a:solidFill>
                  <a:srgbClr val="FF0000"/>
                </a:solidFill>
              </a:rPr>
              <a:t>Бесплатный тест</a:t>
            </a:r>
            <a:r>
              <a:rPr lang="en-US" sz="2400" b="1">
                <a:solidFill>
                  <a:srgbClr val="FF0000"/>
                </a:solidFill>
              </a:rPr>
              <a:t> (3 </a:t>
            </a:r>
            <a:r>
              <a:rPr lang="ru-RU" sz="2400" b="1">
                <a:solidFill>
                  <a:srgbClr val="FF0000"/>
                </a:solidFill>
              </a:rPr>
              <a:t>часа)</a:t>
            </a:r>
            <a:r>
              <a:rPr lang="en-US" sz="2400" b="1">
                <a:solidFill>
                  <a:srgbClr val="FF0000"/>
                </a:solidFill>
              </a:rPr>
              <a:t>:</a:t>
            </a:r>
          </a:p>
          <a:p>
            <a:r>
              <a:rPr lang="en-US" sz="2400" u="sng">
                <a:solidFill>
                  <a:schemeClr val="accent1"/>
                </a:solidFill>
              </a:rPr>
              <a:t>portal.1c-bitrix.ru</a:t>
            </a:r>
          </a:p>
        </p:txBody>
      </p:sp>
      <p:pic>
        <p:nvPicPr>
          <p:cNvPr id="6151" name="Picture 2" descr="C:\Users\volna\Downloads\картинки\10441938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3272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Аня\Downloads\9190358_m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805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3813" y="-6350"/>
            <a:ext cx="4883151" cy="68992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0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12738" y="161925"/>
            <a:ext cx="454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</a:t>
            </a:r>
            <a:r>
              <a:rPr lang="en-US" sz="3200" b="1"/>
              <a:t>2: </a:t>
            </a:r>
            <a:r>
              <a:rPr lang="ru-RU" sz="3200" b="1"/>
              <a:t>Внешний хостинг</a:t>
            </a:r>
          </a:p>
        </p:txBody>
      </p:sp>
      <p:sp>
        <p:nvSpPr>
          <p:cNvPr id="7174" name="Прямоугольник 20"/>
          <p:cNvSpPr>
            <a:spLocks noChangeArrowheads="1"/>
          </p:cNvSpPr>
          <p:nvPr/>
        </p:nvSpPr>
        <p:spPr bwMode="auto">
          <a:xfrm>
            <a:off x="192088" y="1463675"/>
            <a:ext cx="4667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Выгоды</a:t>
            </a:r>
            <a:r>
              <a:rPr lang="ru-RU" sz="2000"/>
              <a:t>:</a:t>
            </a:r>
          </a:p>
          <a:p>
            <a:pPr>
              <a:buFont typeface="Arial" charset="0"/>
              <a:buChar char="•"/>
            </a:pPr>
            <a:r>
              <a:rPr lang="ru-RU" sz="2000"/>
              <a:t> Значительная экономия на обслуживании инфраструктуры</a:t>
            </a:r>
          </a:p>
          <a:p>
            <a:pPr>
              <a:buFont typeface="Arial" charset="0"/>
              <a:buChar char="•"/>
            </a:pPr>
            <a:r>
              <a:rPr lang="ru-RU" sz="2000"/>
              <a:t> Быстрое развертывание</a:t>
            </a:r>
          </a:p>
          <a:p>
            <a:pPr>
              <a:buFont typeface="Arial" charset="0"/>
              <a:buChar char="•"/>
            </a:pPr>
            <a:r>
              <a:rPr lang="ru-RU" sz="2000"/>
              <a:t> Не автоматическое</a:t>
            </a:r>
            <a:r>
              <a:rPr lang="en-US" sz="2000"/>
              <a:t>, </a:t>
            </a:r>
            <a:r>
              <a:rPr lang="ru-RU" sz="2000"/>
              <a:t>но простое масштабирование</a:t>
            </a:r>
            <a:endParaRPr lang="en-US" sz="2000"/>
          </a:p>
          <a:p>
            <a:pPr>
              <a:buFont typeface="Arial" charset="0"/>
              <a:buChar char="•"/>
            </a:pPr>
            <a:endParaRPr lang="ru-RU" sz="2000"/>
          </a:p>
          <a:p>
            <a:r>
              <a:rPr lang="ru-RU" sz="2000" b="1"/>
              <a:t>Ограничения</a:t>
            </a:r>
            <a:r>
              <a:rPr lang="en-US" sz="2000"/>
              <a:t>:</a:t>
            </a:r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 Зависимость от хостера</a:t>
            </a:r>
          </a:p>
          <a:p>
            <a:pPr>
              <a:buFont typeface="Arial" charset="0"/>
              <a:buChar char="•"/>
            </a:pPr>
            <a:r>
              <a:rPr lang="ru-RU" sz="2000"/>
              <a:t> Необходимость обновлений</a:t>
            </a:r>
          </a:p>
          <a:p>
            <a:pPr>
              <a:buFont typeface="Arial" charset="0"/>
              <a:buChar char="•"/>
            </a:pPr>
            <a:r>
              <a:rPr lang="ru-RU" sz="2000"/>
              <a:t> Потенциально меньшая безопасность</a:t>
            </a:r>
          </a:p>
          <a:p>
            <a:pPr>
              <a:buFont typeface="Arial" charset="0"/>
              <a:buChar char="•"/>
            </a:pPr>
            <a:endParaRPr lang="ru-RU" sz="2000"/>
          </a:p>
          <a:p>
            <a:r>
              <a:rPr lang="ru-RU" sz="2000" b="1">
                <a:solidFill>
                  <a:srgbClr val="FF0000"/>
                </a:solidFill>
              </a:rPr>
              <a:t>Как выбрать хостинг?</a:t>
            </a:r>
          </a:p>
          <a:p>
            <a:r>
              <a:rPr lang="ru-RU" sz="2000"/>
              <a:t>Рейтинг от 1С-Битрикс</a:t>
            </a:r>
          </a:p>
          <a:p>
            <a:r>
              <a:rPr lang="pl-PL" sz="2000" u="sng">
                <a:solidFill>
                  <a:srgbClr val="4F81BD"/>
                </a:solidFill>
              </a:rPr>
              <a:t>1c-bitrix.ru/partners/hosting.php</a:t>
            </a:r>
            <a:endParaRPr lang="ru-RU" sz="2000" u="sng">
              <a:solidFill>
                <a:srgbClr val="4F81BD"/>
              </a:solidFill>
            </a:endParaRPr>
          </a:p>
          <a:p>
            <a:endParaRPr lang="ru-RU" sz="2000" u="sng">
              <a:solidFill>
                <a:srgbClr val="558ED5"/>
              </a:solidFill>
            </a:endParaRPr>
          </a:p>
          <a:p>
            <a:endParaRPr lang="ru-RU" sz="2000"/>
          </a:p>
        </p:txBody>
      </p:sp>
      <p:pic>
        <p:nvPicPr>
          <p:cNvPr id="717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3" descr="8798893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0343" r="23895" b="3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0"/>
            <a:ext cx="4427538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468313" y="220663"/>
            <a:ext cx="3743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900" b="1"/>
              <a:t>Независимые факторы надежности</a:t>
            </a:r>
            <a:endParaRPr lang="en-US" sz="2500" b="1">
              <a:latin typeface="Verdana" pitchFamily="34" charset="0"/>
            </a:endParaRP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4103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Человечество уже сделало определенный путь - для обеспечения независимых факторов выживания.</a:t>
            </a:r>
          </a:p>
          <a:p>
            <a:r>
              <a:rPr lang="en-US" sz="2400"/>
              <a:t> </a:t>
            </a:r>
            <a:endParaRPr lang="ru-RU" sz="2400"/>
          </a:p>
          <a:p>
            <a:r>
              <a:rPr lang="ru-RU" sz="2400"/>
              <a:t>Для облачного сервиса нужен аналогичный подход - без потери данных в случае выхода из строя одного датацентра и способность восстанавливать базы данных за несколько минут.</a:t>
            </a:r>
          </a:p>
        </p:txBody>
      </p:sp>
      <p:pic>
        <p:nvPicPr>
          <p:cNvPr id="819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2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0"/>
            <a:ext cx="4654550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47675" y="296863"/>
            <a:ext cx="41275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/>
              <a:t>Так же</a:t>
            </a:r>
            <a:r>
              <a:rPr lang="ru-RU" sz="2800" b="1" dirty="0" smtClean="0"/>
              <a:t> </a:t>
            </a:r>
            <a:r>
              <a:rPr lang="ru-RU" sz="2800" b="1" dirty="0"/>
              <a:t>добавлены</a:t>
            </a:r>
            <a:r>
              <a:rPr lang="en-US" sz="2800" b="1" dirty="0"/>
              <a:t>: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/>
              <a:t>Поддержка облачных файловых хранилищ</a:t>
            </a:r>
            <a:endParaRPr lang="en-US" sz="2800" dirty="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 dirty="0" err="1"/>
              <a:t>Amazon</a:t>
            </a:r>
            <a:r>
              <a:rPr lang="ru-RU" sz="2000" dirty="0"/>
              <a:t> </a:t>
            </a:r>
            <a:r>
              <a:rPr lang="ru-RU" sz="2000" dirty="0" err="1"/>
              <a:t>Simple</a:t>
            </a:r>
            <a:r>
              <a:rPr lang="ru-RU" sz="2000" dirty="0"/>
              <a:t> </a:t>
            </a:r>
            <a:r>
              <a:rPr lang="ru-RU" sz="2000" dirty="0" err="1"/>
              <a:t>Storage</a:t>
            </a:r>
            <a:r>
              <a:rPr lang="ru-RU" sz="2000" dirty="0"/>
              <a:t> </a:t>
            </a:r>
            <a:r>
              <a:rPr lang="ru-RU" sz="2000" dirty="0" err="1"/>
              <a:t>Service</a:t>
            </a:r>
            <a:endParaRPr lang="ru-RU" sz="2000" dirty="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Storage</a:t>
            </a:r>
            <a:endParaRPr lang="ru-RU" sz="2000" dirty="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 dirty="0" err="1"/>
              <a:t>OpenStack</a:t>
            </a:r>
            <a:r>
              <a:rPr lang="ru-RU" sz="2000" dirty="0"/>
              <a:t> </a:t>
            </a:r>
            <a:r>
              <a:rPr lang="ru-RU" sz="2000" dirty="0" err="1"/>
              <a:t>Object</a:t>
            </a:r>
            <a:r>
              <a:rPr lang="ru-RU" sz="2000" dirty="0"/>
              <a:t> </a:t>
            </a:r>
            <a:r>
              <a:rPr lang="ru-RU" sz="2000" dirty="0" err="1"/>
              <a:t>Storage</a:t>
            </a:r>
            <a:endParaRPr lang="ru-RU" sz="2000" dirty="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 dirty="0" err="1"/>
              <a:t>Rackspace</a:t>
            </a:r>
            <a:r>
              <a:rPr lang="ru-RU" sz="2000" dirty="0"/>
              <a:t> </a:t>
            </a:r>
            <a:r>
              <a:rPr lang="ru-RU" sz="2000" dirty="0" err="1"/>
              <a:t>Cloud</a:t>
            </a:r>
            <a:r>
              <a:rPr lang="ru-RU" sz="2000" dirty="0"/>
              <a:t> </a:t>
            </a:r>
            <a:r>
              <a:rPr lang="ru-RU" sz="2000" dirty="0" err="1"/>
              <a:t>Files</a:t>
            </a:r>
            <a:endParaRPr lang="ru-RU" sz="2000" dirty="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 dirty="0"/>
              <a:t>Clodo.ru</a:t>
            </a:r>
            <a:endParaRPr lang="en-US" sz="2000" dirty="0"/>
          </a:p>
          <a:p>
            <a:pPr>
              <a:lnSpc>
                <a:spcPct val="150000"/>
              </a:lnSpc>
              <a:buSzPct val="140000"/>
            </a:pPr>
            <a:r>
              <a:rPr lang="ru-RU" sz="3200" dirty="0"/>
              <a:t>Веб-кластер</a:t>
            </a:r>
          </a:p>
          <a:p>
            <a:r>
              <a:rPr lang="ru-RU" sz="3200" dirty="0"/>
              <a:t>Гео веб-кластер</a:t>
            </a:r>
            <a:endParaRPr lang="ru-RU" sz="4000" dirty="0"/>
          </a:p>
        </p:txBody>
      </p:sp>
      <p:pic>
        <p:nvPicPr>
          <p:cNvPr id="922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323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11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Аня\Downloads\10126991_l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763"/>
            <a:ext cx="9215438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3813" y="-17463"/>
            <a:ext cx="4729163" cy="68802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1052513"/>
            <a:ext cx="41402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ru-RU" sz="2400" b="1"/>
              <a:t>Выгоды</a:t>
            </a:r>
            <a:r>
              <a:rPr lang="ru-RU" sz="2400"/>
              <a:t>:</a:t>
            </a:r>
          </a:p>
          <a:p>
            <a:pPr>
              <a:buFont typeface="Arial" charset="0"/>
              <a:buChar char="•"/>
            </a:pPr>
            <a:r>
              <a:rPr lang="ru-RU" sz="2400"/>
              <a:t> Минимум </a:t>
            </a:r>
            <a:r>
              <a:rPr lang="en-US" sz="2400"/>
              <a:t>IT</a:t>
            </a:r>
            <a:r>
              <a:rPr lang="ru-RU" sz="2400"/>
              <a:t>-расходов 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ru-RU" sz="2400"/>
              <a:t> Доступность 24х7</a:t>
            </a:r>
          </a:p>
          <a:p>
            <a:pPr>
              <a:buFont typeface="Arial" charset="0"/>
              <a:buChar char="•"/>
            </a:pPr>
            <a:r>
              <a:rPr lang="ru-RU" sz="2400"/>
              <a:t> Максимальная надежность</a:t>
            </a:r>
          </a:p>
          <a:p>
            <a:pPr>
              <a:buFont typeface="Arial" charset="0"/>
              <a:buChar char="•"/>
            </a:pPr>
            <a:r>
              <a:rPr lang="ru-RU" sz="2400"/>
              <a:t> Автомасштабируемость</a:t>
            </a:r>
          </a:p>
          <a:p>
            <a:pPr>
              <a:buFont typeface="Arial" charset="0"/>
              <a:buChar char="•"/>
            </a:pPr>
            <a:r>
              <a:rPr lang="ru-RU" sz="2400"/>
              <a:t>Легко мигрировать</a:t>
            </a:r>
            <a:endParaRPr lang="en-US" sz="2400"/>
          </a:p>
          <a:p>
            <a:endParaRPr lang="ru-RU" sz="2400"/>
          </a:p>
          <a:p>
            <a:r>
              <a:rPr lang="ru-RU" sz="2400" b="1"/>
              <a:t>Ограничения сервиса в 2012</a:t>
            </a:r>
            <a:r>
              <a:rPr lang="en-US" sz="2400"/>
              <a:t>: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 Нельзя кастомизировать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ru-RU" sz="2400"/>
              <a:t> Нет бизнес-процессов</a:t>
            </a:r>
          </a:p>
          <a:p>
            <a:pPr>
              <a:buFont typeface="Arial" charset="0"/>
              <a:buChar char="•"/>
            </a:pPr>
            <a:r>
              <a:rPr lang="ru-RU" sz="2400"/>
              <a:t> Нет сторонних модулей</a:t>
            </a:r>
          </a:p>
        </p:txBody>
      </p:sp>
      <p:pic>
        <p:nvPicPr>
          <p:cNvPr id="1024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92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12738" y="-80963"/>
            <a:ext cx="4403725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</a:t>
            </a:r>
            <a:r>
              <a:rPr lang="en-US" sz="3200" b="1"/>
              <a:t>3: </a:t>
            </a:r>
            <a:r>
              <a:rPr lang="ru-RU" sz="3200" b="1"/>
              <a:t>Облачный сервис</a:t>
            </a:r>
          </a:p>
        </p:txBody>
      </p:sp>
      <p:pic>
        <p:nvPicPr>
          <p:cNvPr id="1024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Что делать?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1126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449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715963" y="1268413"/>
            <a:ext cx="7985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1</a:t>
            </a:r>
            <a:r>
              <a:rPr lang="en-US" sz="3200" b="1"/>
              <a:t>. </a:t>
            </a:r>
            <a:r>
              <a:rPr lang="ru-RU" sz="3200" b="1"/>
              <a:t>Ознакомиться</a:t>
            </a:r>
          </a:p>
          <a:p>
            <a:pPr>
              <a:buFont typeface="Arial" charset="0"/>
              <a:buChar char="•"/>
            </a:pPr>
            <a:r>
              <a:rPr lang="ru-RU" sz="3200"/>
              <a:t> </a:t>
            </a:r>
            <a:r>
              <a:rPr lang="en-US" sz="3200"/>
              <a:t>portal.1c-bitrix.ru (</a:t>
            </a:r>
            <a:r>
              <a:rPr lang="ru-RU" sz="3200"/>
              <a:t>3 часа)</a:t>
            </a:r>
            <a:endParaRPr lang="en-US" sz="3200"/>
          </a:p>
          <a:p>
            <a:endParaRPr lang="ru-RU" sz="3200" b="1"/>
          </a:p>
          <a:p>
            <a:r>
              <a:rPr lang="en-US" sz="3200" b="1"/>
              <a:t>2. </a:t>
            </a:r>
            <a:r>
              <a:rPr lang="ru-RU" sz="3200" b="1"/>
              <a:t>Поработать в рамках подразделения</a:t>
            </a:r>
          </a:p>
          <a:p>
            <a:pPr>
              <a:buFont typeface="Arial" charset="0"/>
              <a:buChar char="•"/>
            </a:pPr>
            <a:r>
              <a:rPr lang="ru-RU" sz="3200"/>
              <a:t> в облачном сервисе </a:t>
            </a:r>
            <a:r>
              <a:rPr lang="en-US" sz="3200"/>
              <a:t>bitrix</a:t>
            </a:r>
            <a:r>
              <a:rPr lang="ru-RU" sz="3200"/>
              <a:t>24 </a:t>
            </a:r>
            <a:endParaRPr lang="ru-RU" sz="3200" b="1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ru-RU" sz="3200"/>
          </a:p>
          <a:p>
            <a:r>
              <a:rPr lang="ru-RU" sz="3200" b="1"/>
              <a:t>3</a:t>
            </a:r>
            <a:r>
              <a:rPr lang="en-US" sz="3200" b="1"/>
              <a:t>. </a:t>
            </a:r>
            <a:r>
              <a:rPr lang="ru-RU" sz="3200" b="1"/>
              <a:t>Запустить в рамках компании</a:t>
            </a:r>
            <a:endParaRPr lang="en-US" sz="3200" b="1"/>
          </a:p>
          <a:p>
            <a:pPr>
              <a:buFont typeface="Arial" charset="0"/>
              <a:buChar char="•"/>
            </a:pPr>
            <a:r>
              <a:rPr lang="ru-RU" sz="3200"/>
              <a:t> платный тариф или сервер/хостинг</a:t>
            </a:r>
          </a:p>
        </p:txBody>
      </p:sp>
      <p:pic>
        <p:nvPicPr>
          <p:cNvPr id="1127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-5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11-50</Template>
  <TotalTime>215</TotalTime>
  <Words>395</Words>
  <Application>Microsoft Office PowerPoint</Application>
  <PresentationFormat>Экран (4:3)</PresentationFormat>
  <Paragraphs>124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11-50</vt:lpstr>
      <vt:lpstr>«Стоимость владения» корпоративным порталом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«Стоимость владения» корпоративным порталом</dc:title>
  <dc:creator>IPG-manager</dc:creator>
  <cp:lastModifiedBy>MTC</cp:lastModifiedBy>
  <cp:revision>7</cp:revision>
  <dcterms:created xsi:type="dcterms:W3CDTF">2012-04-13T04:04:25Z</dcterms:created>
  <dcterms:modified xsi:type="dcterms:W3CDTF">2012-10-05T02:14:23Z</dcterms:modified>
</cp:coreProperties>
</file>